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3f7c773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3f7c77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d467979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d467979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3f7c77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3f7c77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d467979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d467979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3f7c77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3f7c77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4.png"/><Relationship Id="rId22" Type="http://schemas.openxmlformats.org/officeDocument/2006/relationships/image" Target="../media/image13.png"/><Relationship Id="rId21" Type="http://schemas.openxmlformats.org/officeDocument/2006/relationships/image" Target="../media/image19.png"/><Relationship Id="rId24" Type="http://schemas.openxmlformats.org/officeDocument/2006/relationships/image" Target="../media/image11.png"/><Relationship Id="rId23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hyperlink" Target="http://holoviews.org/gallery/index.html" TargetMode="External"/><Relationship Id="rId25" Type="http://schemas.openxmlformats.org/officeDocument/2006/relationships/image" Target="../media/image9.png"/><Relationship Id="rId5" Type="http://schemas.openxmlformats.org/officeDocument/2006/relationships/hyperlink" Target="https://bokeh.pydata.org/en/latest/docs/user_guide/graph.html" TargetMode="External"/><Relationship Id="rId6" Type="http://schemas.openxmlformats.org/officeDocument/2006/relationships/hyperlink" Target="http://holoviews.org/user_guide/Network_Graphs.html" TargetMode="External"/><Relationship Id="rId7" Type="http://schemas.openxmlformats.org/officeDocument/2006/relationships/hyperlink" Target="http://geoviews.org/gallery/bokeh/airport_graph.html" TargetMode="External"/><Relationship Id="rId8" Type="http://schemas.openxmlformats.org/officeDocument/2006/relationships/hyperlink" Target="http://datashader.org/user_guide/7_Networks.html" TargetMode="External"/><Relationship Id="rId11" Type="http://schemas.openxmlformats.org/officeDocument/2006/relationships/hyperlink" Target="http://blog.holoviews.org/release_1.5.html" TargetMode="External"/><Relationship Id="rId10" Type="http://schemas.openxmlformats.org/officeDocument/2006/relationships/hyperlink" Target="http://blog.holoviews.org/release_1.10.html" TargetMode="External"/><Relationship Id="rId13" Type="http://schemas.openxmlformats.org/officeDocument/2006/relationships/hyperlink" Target="http://datashader.org/topics/bay_trimesh.html" TargetMode="External"/><Relationship Id="rId12" Type="http://schemas.openxmlformats.org/officeDocument/2006/relationships/hyperlink" Target="https://holoviews.org/reference/elements/bokeh/TriMesh.html" TargetMode="External"/><Relationship Id="rId15" Type="http://schemas.openxmlformats.org/officeDocument/2006/relationships/hyperlink" Target="http://geoviews.org/user_guide/Projections.html" TargetMode="External"/><Relationship Id="rId14" Type="http://schemas.openxmlformats.org/officeDocument/2006/relationships/hyperlink" Target="http://datashader.org/user_guide/6_Trimesh.html" TargetMode="External"/><Relationship Id="rId17" Type="http://schemas.openxmlformats.org/officeDocument/2006/relationships/hyperlink" Target="https://pyviz.github.io/hvplot/user_guide/Streaming.html" TargetMode="External"/><Relationship Id="rId16" Type="http://schemas.openxmlformats.org/officeDocument/2006/relationships/hyperlink" Target="http://holoviews.org/user_guide/Streaming_Data.html" TargetMode="External"/><Relationship Id="rId19" Type="http://schemas.openxmlformats.org/officeDocument/2006/relationships/image" Target="../media/image10.png"/><Relationship Id="rId1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okeh.pydata.org/en/latest/docs/user_guide/tools.html#edit-tools" TargetMode="External"/><Relationship Id="rId4" Type="http://schemas.openxmlformats.org/officeDocument/2006/relationships/hyperlink" Target="https://pyviz.github.io/EarthSim/user_guide/Drawing_Tools.html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yviz.github.io/hvplot" TargetMode="External"/><Relationship Id="rId4" Type="http://schemas.openxmlformats.org/officeDocument/2006/relationships/hyperlink" Target="http://holoviews.org/user_guide/Colormaps.html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24100" y="2358650"/>
            <a:ext cx="3560700" cy="19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W</a:t>
            </a:r>
            <a:r>
              <a:rPr lang="en" sz="3600">
                <a:solidFill>
                  <a:schemeClr val="dk2"/>
                </a:solidFill>
              </a:rPr>
              <a:t>hat’s new and</a:t>
            </a:r>
            <a:endParaRPr sz="36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 what’s next for PyViz projects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77000" y="4404775"/>
            <a:ext cx="3691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James A. Bednar </a:t>
            </a:r>
            <a:r>
              <a:rPr lang="en" sz="1800"/>
              <a:t>(Anaconda, Inc.)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0" y="395300"/>
            <a:ext cx="3159918" cy="3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675" y="681050"/>
            <a:ext cx="3084125" cy="1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What’s PyViz?</a:t>
            </a:r>
            <a:endParaRPr i="1"/>
          </a:p>
        </p:txBody>
      </p:sp>
      <p:sp>
        <p:nvSpPr>
          <p:cNvPr id="63" name="Google Shape;63;p14"/>
          <p:cNvSpPr txBox="1"/>
          <p:nvPr/>
        </p:nvSpPr>
        <p:spPr>
          <a:xfrm>
            <a:off x="170525" y="1260650"/>
            <a:ext cx="2943300" cy="3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 new joint effort by the authors of HoloViews, GeoViews, Bokeh, Datashader, and Param to make all these packages (and more) work well together: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825" y="787925"/>
            <a:ext cx="6693449" cy="3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025" y="-558850"/>
            <a:ext cx="2806900" cy="2748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220" y="2136500"/>
            <a:ext cx="2086555" cy="12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200" y="3522675"/>
            <a:ext cx="1662175" cy="15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What’s new</a:t>
            </a:r>
            <a:r>
              <a:rPr lang="en"/>
              <a:t>: More plot types</a:t>
            </a:r>
            <a:endParaRPr sz="27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228675"/>
            <a:ext cx="7019400" cy="22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Graph/network plots (</a:t>
            </a:r>
            <a:r>
              <a:rPr lang="en" u="sng">
                <a:solidFill>
                  <a:schemeClr val="hlink"/>
                </a:solidFill>
                <a:hlinkClick r:id="rId5"/>
              </a:rPr>
              <a:t>bk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hv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7"/>
              </a:rPr>
              <a:t>gv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8"/>
              </a:rPr>
              <a:t>ds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Violin, Distribution, Bivariate statistical plots (</a:t>
            </a:r>
            <a:r>
              <a:rPr lang="en" u="sng">
                <a:solidFill>
                  <a:schemeClr val="hlink"/>
                </a:solidFill>
                <a:hlinkClick r:id="rId9"/>
              </a:rPr>
              <a:t>hv+bk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Sankey, Chord, HexTiles, Labels, Div, radial Heatmap (</a:t>
            </a:r>
            <a:r>
              <a:rPr lang="en" u="sng">
                <a:solidFill>
                  <a:schemeClr val="hlink"/>
                </a:solidFill>
                <a:hlinkClick r:id="rId10"/>
              </a:rPr>
              <a:t>hv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11"/>
              </a:rPr>
              <a:t>gv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irregular (TriMesh) and regular gridding (</a:t>
            </a:r>
            <a:r>
              <a:rPr lang="en" u="sng">
                <a:solidFill>
                  <a:schemeClr val="hlink"/>
                </a:solidFill>
                <a:hlinkClick r:id="rId12"/>
              </a:rPr>
              <a:t>hv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13"/>
              </a:rPr>
              <a:t>gv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14"/>
              </a:rPr>
              <a:t>ds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Arbitrary geographic projections (</a:t>
            </a:r>
            <a:r>
              <a:rPr lang="en" u="sng">
                <a:solidFill>
                  <a:schemeClr val="hlink"/>
                </a:solidFill>
                <a:hlinkClick r:id="rId15"/>
              </a:rPr>
              <a:t>gv+bk, ds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Streaming support (</a:t>
            </a:r>
            <a:r>
              <a:rPr lang="en" u="sng">
                <a:solidFill>
                  <a:schemeClr val="hlink"/>
                </a:solidFill>
                <a:hlinkClick r:id="rId16"/>
              </a:rPr>
              <a:t>hv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17"/>
              </a:rPr>
              <a:t>hvplot</a:t>
            </a:r>
            <a:r>
              <a:rPr lang="en"/>
              <a:t>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22588" y="3483850"/>
            <a:ext cx="1662175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62175" y="3609550"/>
            <a:ext cx="1452780" cy="14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77119" y="3431276"/>
            <a:ext cx="1544432" cy="16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39975" y="12"/>
            <a:ext cx="1544424" cy="15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0" y="3549491"/>
            <a:ext cx="1662176" cy="15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82175" y="0"/>
            <a:ext cx="1361826" cy="145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331100" y="1493625"/>
            <a:ext cx="1815325" cy="6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838975" y="3409500"/>
            <a:ext cx="1305025" cy="16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What’s n</a:t>
            </a:r>
            <a:r>
              <a:rPr i="1" lang="en"/>
              <a:t>ew</a:t>
            </a:r>
            <a:r>
              <a:rPr lang="en"/>
              <a:t>: Drawing/Editing tools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28675"/>
            <a:ext cx="8658900" cy="3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Bokeh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HoloViews</a:t>
            </a:r>
            <a:r>
              <a:rPr lang="en"/>
              <a:t> now provide extensive support for: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Adding/editing/drawing data (points, lines, boxes, polygons)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Associating data with attributes (numbers, strings, categories, etc.)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Accessing the new/edited data from within Python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Useful for: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Annotating plots (what’s this outlier? what happened here?)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Collecting user inputs (parameters, algorithm hints, etc.)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Labeling data for machine learning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a full GUI in a web browser, if you want!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225" y="83175"/>
            <a:ext cx="2930500" cy="140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925" y="2571750"/>
            <a:ext cx="1274800" cy="13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6191" y="1168800"/>
            <a:ext cx="1424534" cy="14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388" y="3948923"/>
            <a:ext cx="2620274" cy="13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What’s new</a:t>
            </a:r>
            <a:r>
              <a:rPr lang="en"/>
              <a:t>: Other features</a:t>
            </a:r>
            <a:endParaRPr sz="27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228675"/>
            <a:ext cx="4684200" cy="3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hvPlot</a:t>
            </a:r>
            <a:r>
              <a:rPr lang="en"/>
              <a:t>: Interactive Bokeh plots from a Pandas-style .plot() interface (hv,gv,ds,bk)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JupyterLab support (bk, hv, gv, param)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Massive speed improvements </a:t>
            </a:r>
            <a:br>
              <a:rPr lang="en"/>
            </a:br>
            <a:r>
              <a:rPr lang="en"/>
              <a:t>(bk, hv, gv, ds)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datetime and categorical support </a:t>
            </a:r>
            <a:br>
              <a:rPr lang="en"/>
            </a:br>
            <a:r>
              <a:rPr lang="en"/>
              <a:t>(bk, hv, gv, ds)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Extensive </a:t>
            </a:r>
            <a:r>
              <a:rPr lang="en" u="sng">
                <a:solidFill>
                  <a:schemeClr val="hlink"/>
                </a:solidFill>
                <a:hlinkClick r:id="rId4"/>
              </a:rPr>
              <a:t>colormap support</a:t>
            </a:r>
            <a:r>
              <a:rPr lang="en"/>
              <a:t> </a:t>
            </a:r>
            <a:br>
              <a:rPr lang="en"/>
            </a:br>
            <a:r>
              <a:rPr lang="en"/>
              <a:t>(hv, ds, colorcet)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075" y="2772575"/>
            <a:ext cx="4854624" cy="30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067" y="0"/>
            <a:ext cx="3585934" cy="11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8150" y="1259025"/>
            <a:ext cx="3635850" cy="14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6075"/>
            <a:ext cx="85206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What’s next</a:t>
            </a:r>
            <a:r>
              <a:rPr lang="en"/>
              <a:t>: 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824225" y="1488550"/>
            <a:ext cx="49971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98650" y="1488550"/>
            <a:ext cx="83025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and more flexible support for dashboards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Embedding multiple Bokeh objects in HTML/JS templates 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linking of widgets and plots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powerful linking in static plots (reducing need for deploying Python)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Improved ML and geospatial workflows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datashader integration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